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4" r:id="rId5"/>
    <p:sldId id="265" r:id="rId6"/>
    <p:sldId id="263" r:id="rId7"/>
    <p:sldId id="273" r:id="rId8"/>
    <p:sldId id="267" r:id="rId9"/>
    <p:sldId id="268" r:id="rId10"/>
    <p:sldId id="277" r:id="rId11"/>
    <p:sldId id="269" r:id="rId12"/>
    <p:sldId id="270" r:id="rId13"/>
    <p:sldId id="271" r:id="rId14"/>
    <p:sldId id="272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9900"/>
    <a:srgbClr val="00CC00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68" autoAdjust="0"/>
    <p:restoredTop sz="94660"/>
  </p:normalViewPr>
  <p:slideViewPr>
    <p:cSldViewPr>
      <p:cViewPr>
        <p:scale>
          <a:sx n="66" d="100"/>
          <a:sy n="66" d="100"/>
        </p:scale>
        <p:origin x="-648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7;&#1072;&#1081;&#1095;&#1080;&#1082;\Desktop\&#1075;&#1083;&#1086;&#1073;&#1072;&#1083;&#1100;&#1085;&#1077;%20&#1087;&#1086;&#1090;&#1077;&#1087;&#1083;&#1110;&#1085;&#1085;&#1103;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Лист1!$B$4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rgbClr val="0000CC"/>
            </a:solidFill>
          </c:spPr>
          <c:cat>
            <c:strRef>
              <c:f>Лист1!$C$3:$E$3</c:f>
              <c:strCache>
                <c:ptCount val="3"/>
                <c:pt idx="0">
                  <c:v>жителі м-рн Новомиколаївка</c:v>
                </c:pt>
                <c:pt idx="1">
                  <c:v>жителі м-рн Шкільний</c:v>
                </c:pt>
                <c:pt idx="2">
                  <c:v>жителі м-рн Лелеківка</c:v>
                </c:pt>
              </c:strCache>
            </c:strRef>
          </c:cat>
          <c:val>
            <c:numRef>
              <c:f>Лист1!$C$4:$E$4</c:f>
              <c:numCache>
                <c:formatCode>General</c:formatCode>
                <c:ptCount val="3"/>
                <c:pt idx="0">
                  <c:v>58</c:v>
                </c:pt>
                <c:pt idx="1">
                  <c:v>38</c:v>
                </c:pt>
                <c:pt idx="2">
                  <c:v>42</c:v>
                </c:pt>
              </c:numCache>
            </c:numRef>
          </c:val>
        </c:ser>
        <c:ser>
          <c:idx val="1"/>
          <c:order val="1"/>
          <c:tx>
            <c:strRef>
              <c:f>Лист1!$B$5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rgbClr val="CC0099"/>
            </a:solidFill>
          </c:spPr>
          <c:cat>
            <c:strRef>
              <c:f>Лист1!$C$3:$E$3</c:f>
              <c:strCache>
                <c:ptCount val="3"/>
                <c:pt idx="0">
                  <c:v>жителі м-рн Новомиколаївка</c:v>
                </c:pt>
                <c:pt idx="1">
                  <c:v>жителі м-рн Шкільний</c:v>
                </c:pt>
                <c:pt idx="2">
                  <c:v>жителі м-рн Лелеківка</c:v>
                </c:pt>
              </c:strCache>
            </c:strRef>
          </c:cat>
          <c:val>
            <c:numRef>
              <c:f>Лист1!$C$5:$E$5</c:f>
              <c:numCache>
                <c:formatCode>General</c:formatCode>
                <c:ptCount val="3"/>
                <c:pt idx="0">
                  <c:v>42</c:v>
                </c:pt>
                <c:pt idx="1">
                  <c:v>62</c:v>
                </c:pt>
                <c:pt idx="2">
                  <c:v>58</c:v>
                </c:pt>
              </c:numCache>
            </c:numRef>
          </c:val>
        </c:ser>
        <c:shape val="cylinder"/>
        <c:axId val="37832192"/>
        <c:axId val="40362368"/>
        <c:axId val="0"/>
      </c:bar3DChart>
      <c:catAx>
        <c:axId val="37832192"/>
        <c:scaling>
          <c:orientation val="minMax"/>
        </c:scaling>
        <c:axPos val="b"/>
        <c:tickLblPos val="nextTo"/>
        <c:spPr>
          <a:ln>
            <a:solidFill>
              <a:srgbClr val="00B050"/>
            </a:solidFill>
          </a:ln>
        </c:spPr>
        <c:txPr>
          <a:bodyPr/>
          <a:lstStyle/>
          <a:p>
            <a:pPr>
              <a:defRPr lang="uk-UA" sz="800">
                <a:latin typeface="Arial Narrow" pitchFamily="34" charset="0"/>
              </a:defRPr>
            </a:pPr>
            <a:endParaRPr lang="ru-RU"/>
          </a:p>
        </c:txPr>
        <c:crossAx val="40362368"/>
        <c:crosses val="autoZero"/>
        <c:auto val="1"/>
        <c:lblAlgn val="ctr"/>
        <c:lblOffset val="100"/>
      </c:catAx>
      <c:valAx>
        <c:axId val="403623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37832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532086614173235"/>
          <c:y val="0.81443095654709863"/>
          <c:w val="9.5010159024239704E-2"/>
          <c:h val="0.16743438320210527"/>
        </c:manualLayout>
      </c:layout>
      <c:txPr>
        <a:bodyPr/>
        <a:lstStyle/>
        <a:p>
          <a:pPr>
            <a:defRPr lang="uk-UA"/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Лист1!$B$21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rgbClr val="006600"/>
            </a:solidFill>
          </c:spPr>
          <c:cat>
            <c:strRef>
              <c:f>Лист1!$C$20:$E$20</c:f>
              <c:strCache>
                <c:ptCount val="3"/>
                <c:pt idx="0">
                  <c:v>жителі м-рн Новомиколаївка</c:v>
                </c:pt>
                <c:pt idx="1">
                  <c:v>жителі м-рн Шкільний</c:v>
                </c:pt>
                <c:pt idx="2">
                  <c:v>жителі м-рн Лелеківка</c:v>
                </c:pt>
              </c:strCache>
            </c:strRef>
          </c:cat>
          <c:val>
            <c:numRef>
              <c:f>Лист1!$C$21:$E$21</c:f>
              <c:numCache>
                <c:formatCode>General</c:formatCode>
                <c:ptCount val="3"/>
                <c:pt idx="0">
                  <c:v>14</c:v>
                </c:pt>
                <c:pt idx="1">
                  <c:v>21</c:v>
                </c:pt>
                <c:pt idx="2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Лист1!$B$22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Лист1!$C$20:$E$20</c:f>
              <c:strCache>
                <c:ptCount val="3"/>
                <c:pt idx="0">
                  <c:v>жителі м-рн Новомиколаївка</c:v>
                </c:pt>
                <c:pt idx="1">
                  <c:v>жителі м-рн Шкільний</c:v>
                </c:pt>
                <c:pt idx="2">
                  <c:v>жителі м-рн Лелеківка</c:v>
                </c:pt>
              </c:strCache>
            </c:strRef>
          </c:cat>
          <c:val>
            <c:numRef>
              <c:f>Лист1!$C$22:$E$22</c:f>
              <c:numCache>
                <c:formatCode>General</c:formatCode>
                <c:ptCount val="3"/>
                <c:pt idx="0">
                  <c:v>86</c:v>
                </c:pt>
                <c:pt idx="1">
                  <c:v>79</c:v>
                </c:pt>
                <c:pt idx="2">
                  <c:v>70</c:v>
                </c:pt>
              </c:numCache>
            </c:numRef>
          </c:val>
        </c:ser>
        <c:shape val="cylinder"/>
        <c:axId val="11637504"/>
        <c:axId val="11639040"/>
        <c:axId val="0"/>
      </c:bar3DChart>
      <c:catAx>
        <c:axId val="11637504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 sz="800">
                <a:latin typeface="Arial Narrow" pitchFamily="34" charset="0"/>
              </a:defRPr>
            </a:pPr>
            <a:endParaRPr lang="ru-RU"/>
          </a:p>
        </c:txPr>
        <c:crossAx val="11639040"/>
        <c:crosses val="autoZero"/>
        <c:auto val="1"/>
        <c:lblAlgn val="ctr"/>
        <c:lblOffset val="100"/>
      </c:catAx>
      <c:valAx>
        <c:axId val="116390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1637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901548730249794"/>
          <c:y val="0.81681312140815099"/>
          <c:w val="0.14816546369204153"/>
          <c:h val="0.17926060357697368"/>
        </c:manualLayout>
      </c:layout>
      <c:txPr>
        <a:bodyPr/>
        <a:lstStyle/>
        <a:p>
          <a:pPr>
            <a:defRPr lang="uk-UA"/>
          </a:pPr>
          <a:endParaRPr lang="ru-RU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6AEFA-5A4D-4097-89BC-C1F7C8EF4C3A}" type="datetimeFigureOut">
              <a:rPr lang="uk-UA"/>
              <a:pPr>
                <a:defRPr/>
              </a:pPr>
              <a:t>13.04.2012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46079-0921-42C1-849A-7021110483E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9DB67-A1B3-4DB9-B663-3B1591E8CC38}" type="datetimeFigureOut">
              <a:rPr lang="uk-UA"/>
              <a:pPr>
                <a:defRPr/>
              </a:pPr>
              <a:t>13.04.2012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73169-42EE-4C27-BEB1-DE06F84CC535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6B4C6-1FA0-47FB-AB7A-AB2ABF8AEE69}" type="datetimeFigureOut">
              <a:rPr lang="uk-UA"/>
              <a:pPr>
                <a:defRPr/>
              </a:pPr>
              <a:t>13.04.2012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711ED-1D58-42AF-9312-08DE1872C7A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5CF96-984B-4AB7-9DB8-C1835E324B7D}" type="datetimeFigureOut">
              <a:rPr lang="uk-UA"/>
              <a:pPr>
                <a:defRPr/>
              </a:pPr>
              <a:t>13.04.2012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7EF40-E82D-4AF9-A52F-2A8ACC1967F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0B043-E1A9-49A5-A65B-D58B6F92701E}" type="datetimeFigureOut">
              <a:rPr lang="uk-UA"/>
              <a:pPr>
                <a:defRPr/>
              </a:pPr>
              <a:t>13.04.2012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B6800-94B6-4CA5-814E-4E5575DC25EF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94D75-D27C-414C-9263-115CCFA8F160}" type="datetimeFigureOut">
              <a:rPr lang="uk-UA"/>
              <a:pPr>
                <a:defRPr/>
              </a:pPr>
              <a:t>13.04.2012</a:t>
            </a:fld>
            <a:endParaRPr lang="uk-UA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F6AF6-0EAD-4134-978A-D85DABA03271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BE6EF-7741-4522-AAEC-3D946DF1BB7A}" type="datetimeFigureOut">
              <a:rPr lang="uk-UA"/>
              <a:pPr>
                <a:defRPr/>
              </a:pPr>
              <a:t>13.04.2012</a:t>
            </a:fld>
            <a:endParaRPr lang="uk-UA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D0993-62E8-4035-A2F0-30AA2E7F0B3D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30373-3E43-4B38-96E4-FEB1729C7786}" type="datetimeFigureOut">
              <a:rPr lang="uk-UA"/>
              <a:pPr>
                <a:defRPr/>
              </a:pPr>
              <a:t>13.04.2012</a:t>
            </a:fld>
            <a:endParaRPr lang="uk-UA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8E420-B5F4-4B4C-BBDE-93DA3E84FC11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7ECA8-788B-4C59-ACB7-372A10F10489}" type="datetimeFigureOut">
              <a:rPr lang="uk-UA"/>
              <a:pPr>
                <a:defRPr/>
              </a:pPr>
              <a:t>13.04.2012</a:t>
            </a:fld>
            <a:endParaRPr lang="uk-UA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510FE-3326-4423-9DEB-F82692B32095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44381-67E6-4087-9B91-C7D12C00D1AC}" type="datetimeFigureOut">
              <a:rPr lang="uk-UA"/>
              <a:pPr>
                <a:defRPr/>
              </a:pPr>
              <a:t>13.04.2012</a:t>
            </a:fld>
            <a:endParaRPr lang="uk-UA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4FA5F-2F4C-4C8F-97F5-FE068170A294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05617-BE02-44A2-97A0-2053B83DA6CB}" type="datetimeFigureOut">
              <a:rPr lang="uk-UA"/>
              <a:pPr>
                <a:defRPr/>
              </a:pPr>
              <a:t>13.04.2012</a:t>
            </a:fld>
            <a:endParaRPr lang="uk-UA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EBF7-15EA-487C-BC66-027A81F8DCC4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36D520-00F2-4B61-8871-4888F91EB78A}" type="datetimeFigureOut">
              <a:rPr lang="uk-UA"/>
              <a:pPr>
                <a:defRPr/>
              </a:pPr>
              <a:t>13.04.2012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232CE3-0EF9-4CD3-8EB3-A2B7D8795E36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powerpointstyles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9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23"/>
          <p:cNvSpPr txBox="1">
            <a:spLocks noChangeArrowheads="1"/>
          </p:cNvSpPr>
          <p:nvPr/>
        </p:nvSpPr>
        <p:spPr bwMode="auto">
          <a:xfrm>
            <a:off x="3348038" y="6237288"/>
            <a:ext cx="299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  <a:hlinkClick r:id="rId2"/>
              </a:rPr>
              <a:t>Free Powerpoint Templates</a:t>
            </a:r>
            <a:endParaRPr lang="fr-FR">
              <a:latin typeface="Calibri" pitchFamily="34" charset="0"/>
            </a:endParaRPr>
          </a:p>
        </p:txBody>
      </p:sp>
      <p:pic>
        <p:nvPicPr>
          <p:cNvPr id="13314" name="Picture 22" descr="bvcb dfbvcdf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34925" y="333375"/>
            <a:ext cx="7129463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80000" rIns="180000" bIns="180000">
            <a:spAutoFit/>
          </a:bodyPr>
          <a:lstStyle/>
          <a:p>
            <a:r>
              <a:rPr lang="uk-UA" b="1">
                <a:solidFill>
                  <a:srgbClr val="023CB1"/>
                </a:solidFill>
                <a:latin typeface="Verdana" pitchFamily="34" charset="0"/>
              </a:rPr>
              <a:t>Навчально – виховне об'єднання №25 “ Загальноосвітня школа І – ІІІ ст. природничо – математичний ліцей, центр позашкільного виховання “ Ліра ”</a:t>
            </a:r>
            <a:endParaRPr lang="fr-FR" b="1">
              <a:solidFill>
                <a:srgbClr val="023CB1"/>
              </a:solidFill>
              <a:latin typeface="Verdana" pitchFamily="34" charset="0"/>
            </a:endParaRPr>
          </a:p>
        </p:txBody>
      </p:sp>
      <p:sp>
        <p:nvSpPr>
          <p:cNvPr id="13316" name="WordArt 24"/>
          <p:cNvSpPr>
            <a:spLocks noChangeArrowheads="1" noChangeShapeType="1" noTextEdit="1"/>
          </p:cNvSpPr>
          <p:nvPr/>
        </p:nvSpPr>
        <p:spPr bwMode="auto">
          <a:xfrm>
            <a:off x="0" y="1776413"/>
            <a:ext cx="8172450" cy="4892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116"/>
              </a:avLst>
            </a:prstTxWarp>
          </a:bodyPr>
          <a:lstStyle/>
          <a:p>
            <a:pPr algn="ctr"/>
            <a:r>
              <a:rPr lang="ru-RU" sz="3600" b="1" i="1" kern="10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Кіровоградська обласна </a:t>
            </a:r>
          </a:p>
          <a:p>
            <a:pPr algn="ctr"/>
            <a:r>
              <a:rPr lang="ru-RU" sz="3600" b="1" i="1" kern="10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дитяча громадська </a:t>
            </a:r>
          </a:p>
          <a:p>
            <a:pPr algn="ctr"/>
            <a:r>
              <a:rPr lang="ru-RU" sz="3600" b="1" i="1" kern="10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екологічна організація </a:t>
            </a:r>
          </a:p>
          <a:p>
            <a:pPr algn="ctr"/>
            <a:r>
              <a:rPr lang="ru-RU" sz="3600" b="1" i="1" kern="10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"Біосвіт"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8964613" cy="1143000"/>
          </a:xfrm>
        </p:spPr>
        <p:txBody>
          <a:bodyPr/>
          <a:lstStyle/>
          <a:p>
            <a:pPr marL="838200" indent="-838200" eaLnBrk="1" hangingPunct="1"/>
            <a:r>
              <a:rPr lang="uk-UA" sz="2800" b="1" smtClean="0"/>
              <a:t>Визначення (на основі соціологічного опитування населення мікрорайону Новомиколаївка) і нагородження грамотою мешканців  – «найкращих екологічних шкідників»</a:t>
            </a:r>
            <a:endParaRPr lang="ru-RU" sz="2800" b="1" smtClean="0"/>
          </a:p>
        </p:txBody>
      </p:sp>
      <p:pic>
        <p:nvPicPr>
          <p:cNvPr id="22530" name="Рисунок 63"/>
          <p:cNvPicPr>
            <a:picLocks noChangeAspect="1" noChangeArrowheads="1"/>
          </p:cNvPicPr>
          <p:nvPr/>
        </p:nvPicPr>
        <p:blipFill>
          <a:blip r:embed="rId2"/>
          <a:srcRect l="5782" t="7692" r="7185" b="10220"/>
          <a:stretch>
            <a:fillRect/>
          </a:stretch>
        </p:blipFill>
        <p:spPr bwMode="auto">
          <a:xfrm>
            <a:off x="4859338" y="2852738"/>
            <a:ext cx="4284662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67"/>
          <p:cNvPicPr>
            <a:picLocks noChangeAspect="1" noChangeArrowheads="1"/>
          </p:cNvPicPr>
          <p:nvPr/>
        </p:nvPicPr>
        <p:blipFill>
          <a:blip r:embed="rId3"/>
          <a:srcRect l="5769" t="7692" r="7413" b="10257"/>
          <a:stretch>
            <a:fillRect/>
          </a:stretch>
        </p:blipFill>
        <p:spPr bwMode="auto">
          <a:xfrm>
            <a:off x="250825" y="1989138"/>
            <a:ext cx="4572000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603514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0"/>
            <a:ext cx="4429124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603512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428624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2800" b="1" smtClean="0">
                <a:solidFill>
                  <a:schemeClr val="bg1"/>
                </a:solidFill>
              </a:rPr>
              <a:t>Підготували та провели концерт присвячений Дню захисту навколишнього середовища </a:t>
            </a:r>
            <a:endParaRPr lang="ru-RU" sz="2800" smtClean="0">
              <a:solidFill>
                <a:schemeClr val="bg1"/>
              </a:solidFill>
            </a:endParaRPr>
          </a:p>
        </p:txBody>
      </p:sp>
      <p:sp>
        <p:nvSpPr>
          <p:cNvPr id="29700" name="Rectangle 1"/>
          <p:cNvSpPr>
            <a:spLocks noChangeArrowheads="1"/>
          </p:cNvSpPr>
          <p:nvPr/>
        </p:nvSpPr>
        <p:spPr bwMode="auto">
          <a:xfrm>
            <a:off x="-214313" y="3071813"/>
            <a:ext cx="9132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vl="1"/>
            <a:r>
              <a:rPr lang="uk-UA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uk-UA" sz="2800" b="1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учнів п</a:t>
            </a:r>
            <a:r>
              <a:rPr lang="uk-UA" sz="2800" b="1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’</a:t>
            </a:r>
            <a:r>
              <a:rPr lang="uk-UA" sz="2800" b="1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ятих класів “ Щаслива природа ”</a:t>
            </a:r>
            <a:endParaRPr lang="uk-UA" sz="2800">
              <a:solidFill>
                <a:srgbClr val="006600"/>
              </a:solidFill>
              <a:ea typeface="Calibri" pitchFamily="34" charset="0"/>
              <a:cs typeface="Arial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>
            <a:lum bright="10000" contrast="20000"/>
          </a:blip>
          <a:srcRect l="19818" t="6867" r="18997" b="13260"/>
          <a:stretch>
            <a:fillRect/>
          </a:stretch>
        </p:blipFill>
        <p:spPr bwMode="auto">
          <a:xfrm>
            <a:off x="214282" y="3500438"/>
            <a:ext cx="4286248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2190838"/>
          <p:cNvPicPr/>
          <p:nvPr/>
        </p:nvPicPr>
        <p:blipFill>
          <a:blip r:embed="rId5" cstate="print">
            <a:lum contrast="24000"/>
          </a:blip>
          <a:srcRect t="23439" r="7397" b="3378"/>
          <a:stretch>
            <a:fillRect/>
          </a:stretch>
        </p:blipFill>
        <p:spPr bwMode="auto">
          <a:xfrm>
            <a:off x="4429124" y="3500437"/>
            <a:ext cx="4500562" cy="335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Проекти\света фото\DSC02864.JPG"/>
          <p:cNvPicPr/>
          <p:nvPr/>
        </p:nvPicPr>
        <p:blipFill>
          <a:blip r:embed="rId2" cstate="print"/>
          <a:srcRect t="6283"/>
          <a:stretch>
            <a:fillRect/>
          </a:stretch>
        </p:blipFill>
        <p:spPr bwMode="auto">
          <a:xfrm>
            <a:off x="4786314" y="3714752"/>
            <a:ext cx="414340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home\Desktop\Новая папка (2)\PB011266.JPG"/>
          <p:cNvPicPr/>
          <p:nvPr/>
        </p:nvPicPr>
        <p:blipFill>
          <a:blip r:embed="rId3" cstate="print"/>
          <a:srcRect l="6408" r="3736"/>
          <a:stretch>
            <a:fillRect/>
          </a:stretch>
        </p:blipFill>
        <p:spPr bwMode="auto">
          <a:xfrm>
            <a:off x="357158" y="3571876"/>
            <a:ext cx="4500562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5715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Створили інформаційні бюлетені та листівки  для розповсюдження   серед мешканців приватного сектору районів Новомиколаївка, Лелеківка, Шкільний</a:t>
            </a:r>
            <a:r>
              <a:rPr lang="ru-RU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1571625"/>
            <a:ext cx="8229600" cy="9715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/>
              <a:t>	</a:t>
            </a: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Агітація мешканців приватного сектору під гаслом «Не пали листя, компостуй»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1" name="Rectangle 1"/>
          <p:cNvSpPr>
            <a:spLocks noChangeArrowheads="1"/>
          </p:cNvSpPr>
          <p:nvPr/>
        </p:nvSpPr>
        <p:spPr bwMode="auto">
          <a:xfrm>
            <a:off x="714375" y="2643188"/>
            <a:ext cx="72771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2800" b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Виготовили та встановили  інформаційні </a:t>
            </a:r>
          </a:p>
          <a:p>
            <a:pPr algn="ctr"/>
            <a:r>
              <a:rPr lang="uk-UA" sz="2800" b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таблички з проханням не спалювати листя </a:t>
            </a:r>
            <a:endParaRPr lang="uk-UA" sz="2800">
              <a:solidFill>
                <a:srgbClr val="0000CC"/>
              </a:solidFill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 spd="slow" advTm="16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uk-UA" sz="2800" b="1" smtClean="0">
                <a:solidFill>
                  <a:srgbClr val="0000CC"/>
                </a:solidFill>
              </a:rPr>
              <a:t>Встановлення інформаційних табличок</a:t>
            </a:r>
            <a:endParaRPr lang="ru-RU" sz="2800" b="1" smtClean="0">
              <a:solidFill>
                <a:srgbClr val="0000CC"/>
              </a:solidFill>
            </a:endParaRPr>
          </a:p>
        </p:txBody>
      </p:sp>
      <p:pic>
        <p:nvPicPr>
          <p:cNvPr id="4" name="Содержимое 3" descr="C:\Users\home\Desktop\глоб пот\фото\PC071461.JPG"/>
          <p:cNvPicPr>
            <a:picLocks noGrp="1"/>
          </p:cNvPicPr>
          <p:nvPr>
            <p:ph idx="1"/>
          </p:nvPr>
        </p:nvPicPr>
        <p:blipFill>
          <a:blip r:embed="rId2" cstate="print"/>
          <a:srcRect l="7690" r="5887"/>
          <a:stretch>
            <a:fillRect/>
          </a:stretch>
        </p:blipFill>
        <p:spPr>
          <a:xfrm>
            <a:off x="214282" y="857232"/>
            <a:ext cx="4143404" cy="2428892"/>
          </a:xfrm>
          <a:effectLst>
            <a:softEdge rad="112500"/>
          </a:effectLst>
        </p:spPr>
      </p:pic>
      <p:pic>
        <p:nvPicPr>
          <p:cNvPr id="5" name="Рисунок 4" descr="C:\Users\home\Desktop\глоб пот\фото\PC071471.JPG"/>
          <p:cNvPicPr/>
          <p:nvPr/>
        </p:nvPicPr>
        <p:blipFill>
          <a:blip r:embed="rId3" cstate="print"/>
          <a:srcRect l="6499" r="7317"/>
          <a:stretch>
            <a:fillRect/>
          </a:stretch>
        </p:blipFill>
        <p:spPr bwMode="auto">
          <a:xfrm>
            <a:off x="5000628" y="857232"/>
            <a:ext cx="373226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4" name="Rectangle 1"/>
          <p:cNvSpPr>
            <a:spLocks noChangeArrowheads="1"/>
          </p:cNvSpPr>
          <p:nvPr/>
        </p:nvSpPr>
        <p:spPr bwMode="auto">
          <a:xfrm>
            <a:off x="214313" y="3179763"/>
            <a:ext cx="8999537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2800" b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Прибирання листя на території школи з подальшим</a:t>
            </a:r>
          </a:p>
          <a:p>
            <a:pPr algn="ctr"/>
            <a:r>
              <a:rPr lang="uk-UA" sz="2800" b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їх вивозом</a:t>
            </a:r>
            <a:endParaRPr lang="uk-UA" sz="2800">
              <a:solidFill>
                <a:srgbClr val="0000CC"/>
              </a:solidFill>
              <a:ea typeface="Calibri" pitchFamily="34" charset="0"/>
              <a:cs typeface="Arial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57158" y="4000504"/>
            <a:ext cx="4000528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071942"/>
            <a:ext cx="3552953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9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4"/>
          <p:cNvPicPr>
            <a:picLocks noChangeAspect="1" noChangeArrowheads="1"/>
          </p:cNvPicPr>
          <p:nvPr/>
        </p:nvPicPr>
        <p:blipFill>
          <a:blip r:embed="rId2"/>
          <a:srcRect l="50401" t="22461" r="22729" b="10080"/>
          <a:stretch>
            <a:fillRect/>
          </a:stretch>
        </p:blipFill>
        <p:spPr bwMode="auto">
          <a:xfrm>
            <a:off x="2700338" y="2133600"/>
            <a:ext cx="3386137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2714625"/>
            <a:ext cx="35718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8575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 smtClean="0"/>
              <a:t>  </a:t>
            </a:r>
            <a:r>
              <a:rPr lang="uk-UA" sz="2800" b="1" dirty="0" smtClean="0">
                <a:solidFill>
                  <a:srgbClr val="0000CC"/>
                </a:solidFill>
              </a:rPr>
              <a:t>Звернулись до начальника з благоустрою міста Іванова В.А. з проханням допомогти у сприянні вивезення опалого листя з приватного сектора мікрорайонів міста</a:t>
            </a:r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4" name="Рисунок 3" descr="F:\Scan0247.tif"/>
          <p:cNvPicPr/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39704" y="1504943"/>
            <a:ext cx="2919337" cy="3616411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softEdge rad="112500"/>
          </a:effectLst>
        </p:spPr>
      </p:pic>
    </p:spTree>
  </p:cSld>
  <p:clrMapOvr>
    <a:masterClrMapping/>
  </p:clrMapOvr>
  <p:transition spd="slow" advTm="19000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/>
            <a:r>
              <a:rPr lang="uk-UA" sz="2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Чому ми повинні перейматися проблемою спалення опалого листя?</a:t>
            </a:r>
            <a:r>
              <a:rPr lang="en-US" sz="2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Визначення газоподібних речовин, які утворюються під час спалювання сміття та опалого листя</a:t>
            </a:r>
            <a:endParaRPr lang="ru-RU" sz="22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Прямоугольник 4"/>
          <p:cNvSpPr>
            <a:spLocks noChangeArrowheads="1"/>
          </p:cNvSpPr>
          <p:nvPr/>
        </p:nvSpPr>
        <p:spPr bwMode="auto">
          <a:xfrm>
            <a:off x="1403350" y="1268413"/>
            <a:ext cx="7215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solidFill>
                  <a:srgbClr val="00CC00"/>
                </a:solidFill>
                <a:latin typeface="Calibri" pitchFamily="34" charset="0"/>
              </a:rPr>
              <a:t>Дослід №1</a:t>
            </a:r>
            <a:r>
              <a:rPr lang="uk-UA" sz="2400">
                <a:solidFill>
                  <a:srgbClr val="00CC00"/>
                </a:solidFill>
                <a:latin typeface="Calibri" pitchFamily="34" charset="0"/>
              </a:rPr>
              <a:t> </a:t>
            </a:r>
            <a:r>
              <a:rPr lang="uk-UA" sz="2400" b="1">
                <a:solidFill>
                  <a:srgbClr val="00CC00"/>
                </a:solidFill>
                <a:latin typeface="Calibri" pitchFamily="34" charset="0"/>
              </a:rPr>
              <a:t>Виявлення нерозчинних частинок пилу</a:t>
            </a:r>
            <a:r>
              <a:rPr lang="uk-UA" sz="2400">
                <a:solidFill>
                  <a:srgbClr val="00CC00"/>
                </a:solidFill>
                <a:latin typeface="Calibri" pitchFamily="34" charset="0"/>
              </a:rPr>
              <a:t> </a:t>
            </a:r>
            <a:endParaRPr lang="ru-RU" sz="2400">
              <a:solidFill>
                <a:srgbClr val="00CC00"/>
              </a:solidFill>
              <a:latin typeface="Calibri" pitchFamily="34" charset="0"/>
            </a:endParaRPr>
          </a:p>
        </p:txBody>
      </p:sp>
      <p:pic>
        <p:nvPicPr>
          <p:cNvPr id="6" name="Рисунок 5" descr="C:\Users\home\Desktop\глобальне потепління\фото\PB151347.JPG"/>
          <p:cNvPicPr/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92123" y="1565261"/>
            <a:ext cx="3789484" cy="237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home\Desktop\глобальне потепління\фото\PB151345.JPG"/>
          <p:cNvPicPr/>
          <p:nvPr/>
        </p:nvPicPr>
        <p:blipFill>
          <a:blip r:embed="rId3" cstate="print">
            <a:lum bright="-10000" contrast="20000"/>
          </a:blip>
          <a:srcRect r="8965" b="4142"/>
          <a:stretch>
            <a:fillRect/>
          </a:stretch>
        </p:blipFill>
        <p:spPr bwMode="auto">
          <a:xfrm>
            <a:off x="4864102" y="1565261"/>
            <a:ext cx="3643338" cy="237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3" name="Rectangle 1"/>
          <p:cNvSpPr>
            <a:spLocks noChangeArrowheads="1"/>
          </p:cNvSpPr>
          <p:nvPr/>
        </p:nvSpPr>
        <p:spPr bwMode="auto">
          <a:xfrm>
            <a:off x="285750" y="3784600"/>
            <a:ext cx="88582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400" b="1">
                <a:solidFill>
                  <a:srgbClr val="00CC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 №2. Визначення середовища досліджуваного розчину</a:t>
            </a:r>
            <a:endParaRPr lang="uk-UA" sz="2400">
              <a:solidFill>
                <a:srgbClr val="00CC00"/>
              </a:solidFill>
              <a:ea typeface="Calibri" pitchFamily="34" charset="0"/>
              <a:cs typeface="Arial" charset="0"/>
            </a:endParaRPr>
          </a:p>
        </p:txBody>
      </p:sp>
      <p:pic>
        <p:nvPicPr>
          <p:cNvPr id="9" name="Рисунок 8" descr="C:\Users\home\Desktop\глобальне потепління\фото\PB151353.JPG"/>
          <p:cNvPicPr/>
          <p:nvPr/>
        </p:nvPicPr>
        <p:blipFill>
          <a:blip r:embed="rId4" cstate="print"/>
          <a:srcRect r="4563"/>
          <a:stretch>
            <a:fillRect/>
          </a:stretch>
        </p:blipFill>
        <p:spPr bwMode="auto">
          <a:xfrm>
            <a:off x="4786314" y="4286232"/>
            <a:ext cx="3582431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home\Desktop\глобальне потепління\фото\PB151348.JPG"/>
          <p:cNvPicPr/>
          <p:nvPr/>
        </p:nvPicPr>
        <p:blipFill>
          <a:blip r:embed="rId5" cstate="print"/>
          <a:srcRect r="4240"/>
          <a:stretch>
            <a:fillRect/>
          </a:stretch>
        </p:blipFill>
        <p:spPr bwMode="auto">
          <a:xfrm>
            <a:off x="714348" y="4214818"/>
            <a:ext cx="3714776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0000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6429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400" b="1" dirty="0" smtClean="0">
                <a:solidFill>
                  <a:srgbClr val="00CC00"/>
                </a:solidFill>
              </a:rPr>
              <a:t>Дослід № 3 Якісне визначення карбон (IV)оксиду</a:t>
            </a:r>
            <a:r>
              <a:rPr lang="ru-RU" dirty="0" smtClean="0">
                <a:solidFill>
                  <a:srgbClr val="0000CC"/>
                </a:solidFill>
              </a:rPr>
              <a:t/>
            </a:r>
            <a:br>
              <a:rPr lang="ru-RU" dirty="0" smtClean="0">
                <a:solidFill>
                  <a:srgbClr val="0000CC"/>
                </a:solidFill>
              </a:rPr>
            </a:b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4" name="Рисунок 3" descr="C:\Users\home\Desktop\глобальне потепління\фото\PB151354.JPG"/>
          <p:cNvPicPr/>
          <p:nvPr/>
        </p:nvPicPr>
        <p:blipFill>
          <a:blip r:embed="rId3" cstate="print"/>
          <a:srcRect r="4856"/>
          <a:stretch>
            <a:fillRect/>
          </a:stretch>
        </p:blipFill>
        <p:spPr bwMode="auto">
          <a:xfrm>
            <a:off x="428596" y="571480"/>
            <a:ext cx="378621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home\Desktop\Безымянный.png"/>
          <p:cNvPicPr/>
          <p:nvPr/>
        </p:nvPicPr>
        <p:blipFill>
          <a:blip r:embed="rId4" cstate="print"/>
          <a:srcRect l="2542" r="20171" b="51566"/>
          <a:stretch>
            <a:fillRect/>
          </a:stretch>
        </p:blipFill>
        <p:spPr bwMode="auto">
          <a:xfrm>
            <a:off x="4572000" y="571480"/>
            <a:ext cx="385765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8" name="Rectangle 1"/>
          <p:cNvSpPr>
            <a:spLocks noChangeArrowheads="1"/>
          </p:cNvSpPr>
          <p:nvPr/>
        </p:nvSpPr>
        <p:spPr bwMode="auto">
          <a:xfrm>
            <a:off x="357188" y="3571875"/>
            <a:ext cx="7299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400" b="1">
                <a:solidFill>
                  <a:srgbClr val="00CC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 № 4. Якісне визначення сульфур</a:t>
            </a:r>
            <a:r>
              <a:rPr lang="uk-UA" sz="2400">
                <a:solidFill>
                  <a:srgbClr val="00CC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400" b="1">
                <a:solidFill>
                  <a:srgbClr val="00CC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(IV)оксиду</a:t>
            </a:r>
            <a:endParaRPr lang="uk-UA" sz="2400">
              <a:solidFill>
                <a:srgbClr val="00CC00"/>
              </a:solidFill>
              <a:ea typeface="Calibri" pitchFamily="34" charset="0"/>
              <a:cs typeface="Arial" charset="0"/>
            </a:endParaRPr>
          </a:p>
        </p:txBody>
      </p:sp>
      <p:pic>
        <p:nvPicPr>
          <p:cNvPr id="7" name="Рисунок 6" descr="Фото007 (1)"/>
          <p:cNvPicPr/>
          <p:nvPr/>
        </p:nvPicPr>
        <p:blipFill>
          <a:blip r:embed="rId5" cstate="print"/>
          <a:srcRect l="7123" t="3938" r="7401" b="25159"/>
          <a:stretch>
            <a:fillRect/>
          </a:stretch>
        </p:blipFill>
        <p:spPr bwMode="auto">
          <a:xfrm>
            <a:off x="4643438" y="4000504"/>
            <a:ext cx="378621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Фото002 (2)"/>
          <p:cNvPicPr/>
          <p:nvPr/>
        </p:nvPicPr>
        <p:blipFill>
          <a:blip r:embed="rId6" cstate="print"/>
          <a:srcRect t="4265" b="18959"/>
          <a:stretch>
            <a:fillRect/>
          </a:stretch>
        </p:blipFill>
        <p:spPr bwMode="auto">
          <a:xfrm>
            <a:off x="357158" y="4000504"/>
            <a:ext cx="3714776" cy="2696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6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571625" y="3071813"/>
          <a:ext cx="5143500" cy="592137"/>
        </p:xfrm>
        <a:graphic>
          <a:graphicData uri="http://schemas.openxmlformats.org/presentationml/2006/ole">
            <p:oleObj spid="_x0000_s23554" name="Формула" r:id="rId7" imgW="2184400" imgH="241300" progId="Equation.3">
              <p:embed/>
            </p:oleObj>
          </a:graphicData>
        </a:graphic>
      </p:graphicFrame>
    </p:spTree>
  </p:cSld>
  <p:clrMapOvr>
    <a:masterClrMapping/>
  </p:clrMapOvr>
  <p:transition spd="slow" advTm="23000"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4" name="Picture 10" descr="C:\Users\home\Desktop\глобальне потепління\фото климат\PA081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571876"/>
            <a:ext cx="3428992" cy="2571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500063" y="2500313"/>
            <a:ext cx="8229600" cy="1143000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rgbClr val="006600"/>
                </a:solidFill>
              </a:rPr>
              <a:t>Результати реалізації проекту</a:t>
            </a:r>
            <a:endParaRPr lang="ru-RU" b="1" smtClean="0">
              <a:solidFill>
                <a:srgbClr val="0066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3428992" cy="2357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6" name="Picture 2" descr="C:\Users\home\Desktop\глоб пот\фото\PC071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480"/>
            <a:ext cx="3286116" cy="24788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0"/>
            <a:ext cx="3238491" cy="242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7" name="Picture 3" descr="C:\Users\home\Desktop\глоб пот\фото\DSC028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28604"/>
            <a:ext cx="3048021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500042"/>
            <a:ext cx="3214678" cy="2536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66" y="785794"/>
            <a:ext cx="3071834" cy="2353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3786190"/>
            <a:ext cx="3428992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5" name="Picture 11" descr="C:\Users\home\Desktop\глобальне потепління\фото климат\PA21123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286124"/>
            <a:ext cx="3214646" cy="2701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6" name="Picture 12"/>
          <p:cNvPicPr>
            <a:picLocks noChangeAspect="1" noChangeArrowheads="1"/>
          </p:cNvPicPr>
          <p:nvPr/>
        </p:nvPicPr>
        <p:blipFill>
          <a:blip r:embed="rId11" cstate="print"/>
          <a:srcRect l="9457" r="6783"/>
          <a:stretch>
            <a:fillRect/>
          </a:stretch>
        </p:blipFill>
        <p:spPr bwMode="auto">
          <a:xfrm>
            <a:off x="3000364" y="4000504"/>
            <a:ext cx="3439600" cy="2571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F:\DCIM\100OLYMP\PC021402.JPG"/>
          <p:cNvPicPr/>
          <p:nvPr/>
        </p:nvPicPr>
        <p:blipFill>
          <a:blip r:embed="rId12" cstate="print"/>
          <a:srcRect r="25660"/>
          <a:stretch>
            <a:fillRect/>
          </a:stretch>
        </p:blipFill>
        <p:spPr bwMode="auto">
          <a:xfrm>
            <a:off x="3000364" y="4357694"/>
            <a:ext cx="3286148" cy="2500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571876"/>
            <a:ext cx="3429056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юшка\Pictures\2011-10-21 Захист Еколог Юніор\Захист Еколог Юніор 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295232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3" y="549275"/>
            <a:ext cx="4643437" cy="6308725"/>
          </a:xfrm>
        </p:spPr>
        <p:txBody>
          <a:bodyPr rtlCol="0"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– клас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err="1" smtClean="0"/>
              <a:t>Гахов</a:t>
            </a:r>
            <a:r>
              <a:rPr lang="uk-UA" sz="1800" b="1" dirty="0" smtClean="0"/>
              <a:t> Данило Андрійович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err="1" smtClean="0"/>
              <a:t>Голофаєва</a:t>
            </a:r>
            <a:r>
              <a:rPr lang="uk-UA" sz="1800" b="1" dirty="0" smtClean="0"/>
              <a:t> Ірена Ігорівна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err="1" smtClean="0"/>
              <a:t>Огер</a:t>
            </a:r>
            <a:r>
              <a:rPr lang="uk-UA" sz="1800" b="1" dirty="0" smtClean="0"/>
              <a:t> Анастасія Сергіївна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err="1" smtClean="0"/>
              <a:t>Слободяник</a:t>
            </a:r>
            <a:r>
              <a:rPr lang="uk-UA" sz="1800" b="1" dirty="0" smtClean="0"/>
              <a:t> Данило Валерійович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err="1" smtClean="0"/>
              <a:t>Соколенко</a:t>
            </a:r>
            <a:r>
              <a:rPr lang="uk-UA" sz="1800" b="1" dirty="0" smtClean="0"/>
              <a:t> Юлія Сергіївна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клас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err="1" smtClean="0"/>
              <a:t>Тикул</a:t>
            </a:r>
            <a:r>
              <a:rPr lang="uk-UA" sz="1800" b="1" dirty="0" smtClean="0"/>
              <a:t> Тетяна Сергіївна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– клас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smtClean="0"/>
              <a:t>Костенко Анна Олександрівна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err="1" smtClean="0"/>
              <a:t>Корнєєва</a:t>
            </a:r>
            <a:r>
              <a:rPr lang="uk-UA" sz="1800" b="1" dirty="0" smtClean="0"/>
              <a:t> Марина Андріївна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err="1" smtClean="0"/>
              <a:t>Охрицький</a:t>
            </a:r>
            <a:r>
              <a:rPr lang="uk-UA" sz="1800" b="1" dirty="0" smtClean="0"/>
              <a:t> Євген Георгійович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smtClean="0"/>
              <a:t>Повалій Владислав Валерійович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smtClean="0"/>
              <a:t>Шибіста Маргарита Ігорівна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err="1" smtClean="0"/>
              <a:t>Шумська</a:t>
            </a:r>
            <a:r>
              <a:rPr lang="uk-UA" sz="1800" b="1" dirty="0" smtClean="0"/>
              <a:t> Наталка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smtClean="0"/>
              <a:t>Моторіна Анна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1800" b="1" dirty="0" smtClean="0"/>
              <a:t>Гавгаш Ірина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– клас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 err="1" smtClean="0"/>
              <a:t>Глущеннко</a:t>
            </a:r>
            <a:r>
              <a:rPr lang="uk-UA" sz="1800" b="1" dirty="0" smtClean="0"/>
              <a:t> Анастасія Геннадіївна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клас </a:t>
            </a:r>
          </a:p>
          <a:p>
            <a:pPr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1800" b="1" dirty="0" err="1" smtClean="0"/>
              <a:t>Сагановський</a:t>
            </a:r>
            <a:r>
              <a:rPr lang="uk-UA" sz="1800" b="1" dirty="0" smtClean="0"/>
              <a:t> Анатолій Миронович</a:t>
            </a:r>
          </a:p>
          <a:p>
            <a:pPr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1800" b="1" dirty="0" err="1" smtClean="0"/>
              <a:t>Аброскіна</a:t>
            </a:r>
            <a:r>
              <a:rPr lang="uk-UA" sz="1800" b="1" dirty="0" smtClean="0"/>
              <a:t> Олександра Володимирівна</a:t>
            </a:r>
          </a:p>
          <a:p>
            <a:pPr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1800" b="1" dirty="0" err="1" smtClean="0"/>
              <a:t>Мердак</a:t>
            </a:r>
            <a:r>
              <a:rPr lang="uk-UA" sz="1800" b="1" dirty="0" smtClean="0"/>
              <a:t> Марія Андріївна</a:t>
            </a:r>
          </a:p>
          <a:p>
            <a:pPr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1800" b="1" dirty="0" err="1" smtClean="0"/>
              <a:t>Левшун</a:t>
            </a:r>
            <a:r>
              <a:rPr lang="uk-UA" sz="1800" b="1" dirty="0" smtClean="0"/>
              <a:t> Назар  Анатолійович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– клас</a:t>
            </a:r>
          </a:p>
          <a:p>
            <a:pPr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1800" b="1" dirty="0" smtClean="0"/>
              <a:t>Козир Юлія Геннадіївна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 smtClean="0">
                <a:solidFill>
                  <a:srgbClr val="008000"/>
                </a:solidFill>
              </a:rPr>
              <a:t>Керівники проекту: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 smtClean="0">
                <a:solidFill>
                  <a:srgbClr val="008000"/>
                </a:solidFill>
              </a:rPr>
              <a:t>Тикул Ольга Андріївна (вчитель хімії та біології)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 smtClean="0">
                <a:solidFill>
                  <a:srgbClr val="008000"/>
                </a:solidFill>
              </a:rPr>
              <a:t>Романова Майя Миколаївна(вчитель географії та біології)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08175" y="0"/>
            <a:ext cx="6750050" cy="6207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Учасники проекту</a:t>
            </a:r>
            <a:endParaRPr lang="ru-RU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C:\Users\Маюшка\Desktop\Проект Чи буде новий рік з снігом\фото\PC021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26360"/>
            <a:ext cx="3168352" cy="233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Маюшка\Pictures\2011-09-26 Еколог - Юніор\IMG_8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348880"/>
            <a:ext cx="3024337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4398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 smtClean="0"/>
              <a:t>Карта несанкціонованих смітників м. Кіровограда</a:t>
            </a:r>
            <a:br>
              <a:rPr lang="uk-UA" sz="3200" dirty="0" smtClean="0"/>
            </a:br>
            <a:r>
              <a:rPr lang="uk-UA" sz="3200" dirty="0" smtClean="0"/>
              <a:t>Кіровський район (Новомиколаївка)</a:t>
            </a:r>
            <a:endParaRPr lang="uk-UA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51500" y="1600200"/>
            <a:ext cx="3168650" cy="4781550"/>
          </a:xfrm>
        </p:spPr>
        <p:txBody>
          <a:bodyPr rtlCol="0">
            <a:normAutofit fontScale="92500"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dirty="0" smtClean="0"/>
              <a:t>Гай Десантників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dirty="0" smtClean="0"/>
              <a:t>Солдатські ставки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dirty="0" smtClean="0"/>
              <a:t>Річка Мутузянка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dirty="0" smtClean="0"/>
              <a:t>Сміття біля м. Кіровограда (Жадова)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dirty="0"/>
              <a:t>в</a:t>
            </a:r>
            <a:r>
              <a:rPr lang="uk-UA" dirty="0" smtClean="0"/>
              <a:t>. Братиславська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dirty="0" smtClean="0"/>
              <a:t> в. Козацька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dirty="0"/>
              <a:t>в</a:t>
            </a:r>
            <a:r>
              <a:rPr lang="uk-UA" dirty="0" smtClean="0"/>
              <a:t>. Мурманська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dirty="0"/>
              <a:t>в</a:t>
            </a:r>
            <a:r>
              <a:rPr lang="uk-UA" dirty="0" smtClean="0"/>
              <a:t>. Миру</a:t>
            </a:r>
            <a:endParaRPr lang="uk-UA" dirty="0"/>
          </a:p>
        </p:txBody>
      </p:sp>
      <p:grpSp>
        <p:nvGrpSpPr>
          <p:cNvPr id="15363" name="Группа 22"/>
          <p:cNvGrpSpPr>
            <a:grpSpLocks noGrp="1"/>
          </p:cNvGrpSpPr>
          <p:nvPr>
            <p:ph sz="half" idx="1"/>
          </p:nvPr>
        </p:nvGrpSpPr>
        <p:grpSpPr bwMode="auto">
          <a:xfrm>
            <a:off x="179388" y="1557338"/>
            <a:ext cx="5545137" cy="5040312"/>
            <a:chOff x="871546" y="1232493"/>
            <a:chExt cx="5653234" cy="3880737"/>
          </a:xfrm>
        </p:grpSpPr>
        <p:pic>
          <p:nvPicPr>
            <p:cNvPr id="6" name="Рисунок 5"/>
            <p:cNvPicPr/>
            <p:nvPr/>
          </p:nvPicPr>
          <p:blipFill>
            <a:blip r:embed="rId2" cstate="print">
              <a:extLst>
                <a:ext uri="{BEBA8EAE-BF5A-486C-A8C5-ECC9F3942E4B}"/>
              </a:extLst>
            </a:blip>
            <a:srcRect l="12801" t="26119" r="27609" b="7121"/>
            <a:stretch>
              <a:fillRect/>
            </a:stretch>
          </p:blipFill>
          <p:spPr>
            <a:xfrm>
              <a:off x="871546" y="1232493"/>
              <a:ext cx="5653234" cy="388073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grpSp>
          <p:nvGrpSpPr>
            <p:cNvPr id="15366" name="Group 4"/>
            <p:cNvGrpSpPr>
              <a:grpSpLocks/>
            </p:cNvGrpSpPr>
            <p:nvPr/>
          </p:nvGrpSpPr>
          <p:grpSpPr bwMode="auto">
            <a:xfrm>
              <a:off x="3025758" y="2474267"/>
              <a:ext cx="1593850" cy="1624330"/>
              <a:chOff x="6355" y="5164"/>
              <a:chExt cx="2510" cy="2558"/>
            </a:xfrm>
          </p:grpSpPr>
          <p:sp>
            <p:nvSpPr>
              <p:cNvPr id="8" name="Овал 6"/>
              <p:cNvSpPr>
                <a:spLocks noChangeArrowheads="1"/>
              </p:cNvSpPr>
              <p:nvPr/>
            </p:nvSpPr>
            <p:spPr bwMode="auto">
              <a:xfrm>
                <a:off x="7941" y="5164"/>
                <a:ext cx="441" cy="195"/>
              </a:xfrm>
              <a:prstGeom prst="ellipse">
                <a:avLst/>
              </a:prstGeom>
              <a:ln>
                <a:solidFill>
                  <a:srgbClr val="C00000"/>
                </a:solidFill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sz="2000" dirty="0"/>
                  <a:t>2</a:t>
                </a:r>
              </a:p>
            </p:txBody>
          </p:sp>
          <p:sp>
            <p:nvSpPr>
              <p:cNvPr id="9" name="Овал 7"/>
              <p:cNvSpPr>
                <a:spLocks noChangeArrowheads="1"/>
              </p:cNvSpPr>
              <p:nvPr/>
            </p:nvSpPr>
            <p:spPr bwMode="auto">
              <a:xfrm>
                <a:off x="8029" y="6305"/>
                <a:ext cx="210" cy="195"/>
              </a:xfrm>
              <a:prstGeom prst="ellipse">
                <a:avLst/>
              </a:prstGeom>
              <a:ln>
                <a:solidFill>
                  <a:srgbClr val="C00000"/>
                </a:solidFill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dirty="0"/>
                  <a:t>5</a:t>
                </a:r>
              </a:p>
            </p:txBody>
          </p:sp>
          <p:sp>
            <p:nvSpPr>
              <p:cNvPr id="10" name="Овал 8"/>
              <p:cNvSpPr>
                <a:spLocks noChangeArrowheads="1"/>
              </p:cNvSpPr>
              <p:nvPr/>
            </p:nvSpPr>
            <p:spPr bwMode="auto">
              <a:xfrm>
                <a:off x="8029" y="5653"/>
                <a:ext cx="210" cy="195"/>
              </a:xfrm>
              <a:prstGeom prst="ellipse">
                <a:avLst/>
              </a:prstGeom>
              <a:ln>
                <a:solidFill>
                  <a:srgbClr val="C00000"/>
                </a:solidFill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dirty="0"/>
                  <a:t>1</a:t>
                </a:r>
              </a:p>
            </p:txBody>
          </p:sp>
          <p:sp>
            <p:nvSpPr>
              <p:cNvPr id="11" name="Овал 9"/>
              <p:cNvSpPr>
                <a:spLocks noChangeArrowheads="1"/>
              </p:cNvSpPr>
              <p:nvPr/>
            </p:nvSpPr>
            <p:spPr bwMode="auto">
              <a:xfrm>
                <a:off x="8470" y="5409"/>
                <a:ext cx="210" cy="195"/>
              </a:xfrm>
              <a:prstGeom prst="ellipse">
                <a:avLst/>
              </a:prstGeom>
              <a:ln>
                <a:solidFill>
                  <a:srgbClr val="C00000"/>
                </a:solidFill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dirty="0"/>
                  <a:t>7</a:t>
                </a:r>
              </a:p>
            </p:txBody>
          </p:sp>
          <p:sp>
            <p:nvSpPr>
              <p:cNvPr id="12" name="Овал 10"/>
              <p:cNvSpPr>
                <a:spLocks noChangeArrowheads="1"/>
              </p:cNvSpPr>
              <p:nvPr/>
            </p:nvSpPr>
            <p:spPr bwMode="auto">
              <a:xfrm>
                <a:off x="8382" y="5979"/>
                <a:ext cx="210" cy="195"/>
              </a:xfrm>
              <a:prstGeom prst="ellipse">
                <a:avLst/>
              </a:prstGeom>
              <a:ln>
                <a:solidFill>
                  <a:srgbClr val="C00000"/>
                </a:solidFill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dirty="0"/>
                  <a:t>6</a:t>
                </a:r>
              </a:p>
            </p:txBody>
          </p:sp>
          <p:sp>
            <p:nvSpPr>
              <p:cNvPr id="13" name="Овал 11"/>
              <p:cNvSpPr>
                <a:spLocks noChangeArrowheads="1"/>
              </p:cNvSpPr>
              <p:nvPr/>
            </p:nvSpPr>
            <p:spPr bwMode="auto">
              <a:xfrm>
                <a:off x="8655" y="6195"/>
                <a:ext cx="210" cy="195"/>
              </a:xfrm>
              <a:prstGeom prst="ellipse">
                <a:avLst/>
              </a:prstGeom>
              <a:ln>
                <a:solidFill>
                  <a:srgbClr val="C00000"/>
                </a:solidFill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dirty="0"/>
                  <a:t>3</a:t>
                </a:r>
              </a:p>
            </p:txBody>
          </p:sp>
          <p:sp>
            <p:nvSpPr>
              <p:cNvPr id="14" name="Овал 12"/>
              <p:cNvSpPr>
                <a:spLocks noChangeArrowheads="1"/>
              </p:cNvSpPr>
              <p:nvPr/>
            </p:nvSpPr>
            <p:spPr bwMode="auto">
              <a:xfrm>
                <a:off x="6355" y="7527"/>
                <a:ext cx="210" cy="195"/>
              </a:xfrm>
              <a:prstGeom prst="ellipse">
                <a:avLst/>
              </a:prstGeom>
              <a:ln>
                <a:solidFill>
                  <a:srgbClr val="C00000"/>
                </a:solidFill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dirty="0"/>
                  <a:t>4</a:t>
                </a:r>
              </a:p>
            </p:txBody>
          </p:sp>
        </p:grp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Безымянный"/>
          <p:cNvPicPr>
            <a:picLocks noChangeAspect="1" noChangeArrowheads="1"/>
          </p:cNvPicPr>
          <p:nvPr/>
        </p:nvPicPr>
        <p:blipFill>
          <a:blip r:embed="rId2"/>
          <a:srcRect r="46260" b="481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ыноска со стрелкой вниз 2"/>
          <p:cNvSpPr/>
          <p:nvPr/>
        </p:nvSpPr>
        <p:spPr>
          <a:xfrm>
            <a:off x="395536" y="1556792"/>
            <a:ext cx="914400" cy="914400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/>
              <a:t>5</a:t>
            </a:r>
          </a:p>
        </p:txBody>
      </p:sp>
      <p:pic>
        <p:nvPicPr>
          <p:cNvPr id="4" name="Picture 4" descr="IMG_38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60648"/>
            <a:ext cx="3816424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IMG_38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068960"/>
            <a:ext cx="4792662" cy="3368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ыноска со стрелкой вниз 2"/>
          <p:cNvSpPr/>
          <p:nvPr/>
        </p:nvSpPr>
        <p:spPr>
          <a:xfrm>
            <a:off x="2987824" y="3789040"/>
            <a:ext cx="914400" cy="1058416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6</a:t>
            </a:r>
          </a:p>
        </p:txBody>
      </p:sp>
      <p:pic>
        <p:nvPicPr>
          <p:cNvPr id="4" name="Picture 4" descr="IMG_38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067175" cy="3060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IMG_39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950" y="3284984"/>
            <a:ext cx="4464050" cy="3346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39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464050" cy="3346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uk-UA" sz="1800" smtClean="0"/>
              <a:t>Розпочали реєстр несанкціонованих сміттєзвалищ Кіровського району (Новомиколаївка) м. Кіровограда: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0713"/>
          <a:ext cx="9144000" cy="63595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20659"/>
                <a:gridCol w="5818567"/>
                <a:gridCol w="1603022"/>
                <a:gridCol w="1201753"/>
              </a:tblGrid>
              <a:tr h="407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№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/>
                        <a:t>Місце розташування</a:t>
                      </a:r>
                      <a:endParaRPr lang="uk-UA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/>
                        <a:t>Обсяг робіт ~ в м³</a:t>
                      </a:r>
                      <a:endParaRPr lang="uk-UA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/>
                        <a:t>Тривалість існування</a:t>
                      </a:r>
                      <a:endParaRPr lang="uk-UA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4383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1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вул. Костромська – вул. Лелеківська (біля дачних ділянок «Лісова поляна» та біля струмка)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30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Тривалий час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922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2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вул. Роднікова , навпроти буд. 62 (лісосмуга)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25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Тривалий час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922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3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вул. Ломоносова(внизу у балці , паралельно залізничним шляхам)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60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Тривалий час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0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4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Вул. Андріївська, за буд. №10, №5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55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Тривалий час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0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Вул. Нижня, біля №37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15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періодично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0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6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Вул. Глиняна, поряд з буд. №5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25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Тривалий час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0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7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На розі вул.. Желябова та Сиваської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15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періодично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922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8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Лісосмуга над залізничною дорогою від вул.. Толстого до вул.. Кошового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15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періодично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922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9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На розі вул.. Глинка та пров. Верхнього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55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Тривалий час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0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10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Вул. Миру (круча)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15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Тривалий час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382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11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Вул.. Поповича (недобудований тунель)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25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Тривалий час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922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12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На розі вул.. Бабшкіна та Котляревського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3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періодично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0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13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Вул.. Волгоградська, біля буд.№109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10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періодично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922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14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На розі вулиць Партизанської та Толстого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15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періодично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0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15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Пров. Севастопольський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20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Тривалий час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0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16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Схили Ковалівського дитячого пляжу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80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Тривалий час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0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17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Вул.. Мурманська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100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Тривалий час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0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18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Пров. Олексіївський, біля буд.№31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70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Тривалий час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0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19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Вул..Глинки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60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Тривалий час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20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20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Район Солдатських ставків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4434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Тривалий час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  <a:tr h="814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21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/>
                        <a:t>Гай Десантників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/>
                        <a:t>Велика площа</a:t>
                      </a:r>
                      <a:endParaRPr lang="uk-UA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/>
                        <a:t>Періодично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Calibri"/>
                          <a:ea typeface="Calibri"/>
                          <a:cs typeface="Times New Roman"/>
                        </a:rPr>
                        <a:t>Прибрано учасниками </a:t>
                      </a:r>
                      <a:r>
                        <a:rPr lang="uk-UA" sz="1200" dirty="0" err="1" smtClean="0">
                          <a:latin typeface="Calibri"/>
                          <a:ea typeface="Calibri"/>
                          <a:cs typeface="Times New Roman"/>
                        </a:rPr>
                        <a:t>“Біосвіт”</a:t>
                      </a:r>
                      <a:endParaRPr lang="uk-UA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/>
                </a:tc>
              </a:tr>
            </a:tbl>
          </a:graphicData>
        </a:graphic>
      </p:graphicFrame>
      <p:sp>
        <p:nvSpPr>
          <p:cNvPr id="1855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cs typeface="Arial" charset="0"/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Маюшка\Pictures\2011-09-26 Еколог - Юніор\IMG_8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8" name="Заголовок 8"/>
          <p:cNvSpPr>
            <a:spLocks noGrp="1"/>
          </p:cNvSpPr>
          <p:nvPr>
            <p:ph type="title"/>
          </p:nvPr>
        </p:nvSpPr>
        <p:spPr>
          <a:xfrm>
            <a:off x="395288" y="4365625"/>
            <a:ext cx="8229600" cy="1871663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rgbClr val="008000"/>
                </a:solidFill>
              </a:rPr>
              <a:t>Гай Десантників прибрано!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28" y="115888"/>
            <a:ext cx="8820472" cy="134076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0000FF"/>
                </a:solidFill>
              </a:rPr>
              <a:t/>
            </a:r>
            <a:br>
              <a:rPr lang="uk-UA" sz="2800" b="1" dirty="0" smtClean="0">
                <a:solidFill>
                  <a:srgbClr val="0000FF"/>
                </a:solidFill>
              </a:rPr>
            </a:br>
            <a:r>
              <a:rPr lang="uk-UA" sz="2800" b="1" dirty="0" smtClean="0">
                <a:solidFill>
                  <a:srgbClr val="0000FF"/>
                </a:solidFill>
              </a:rPr>
              <a:t/>
            </a:r>
            <a:br>
              <a:rPr lang="uk-UA" sz="2800" b="1" dirty="0" smtClean="0">
                <a:solidFill>
                  <a:srgbClr val="0000FF"/>
                </a:solidFill>
              </a:rPr>
            </a:br>
            <a:r>
              <a:rPr lang="uk-UA" sz="1800" dirty="0" smtClean="0"/>
              <a:t>Провели акції:</a:t>
            </a:r>
            <a:r>
              <a:rPr lang="uk-UA" sz="1800" b="1" dirty="0" smtClean="0">
                <a:solidFill>
                  <a:srgbClr val="00B050"/>
                </a:solidFill>
              </a:rPr>
              <a:t/>
            </a:r>
            <a:br>
              <a:rPr lang="uk-UA" sz="1800" b="1" dirty="0" smtClean="0">
                <a:solidFill>
                  <a:srgbClr val="00B050"/>
                </a:solidFill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«Жовте листя не пали, небо димом не чади,заради чистої планети і повітря і води»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рамках проекту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«Створимо карту розташування сміттєзвалищ України»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solidFill>
                  <a:srgbClr val="0000FF"/>
                </a:solidFill>
              </a:rPr>
              <a:t/>
            </a:r>
            <a:br>
              <a:rPr lang="ru-RU" b="1" dirty="0" smtClean="0">
                <a:solidFill>
                  <a:srgbClr val="0000FF"/>
                </a:solidFill>
              </a:rPr>
            </a:br>
            <a:endParaRPr lang="ru-RU" b="1" dirty="0" smtClean="0">
              <a:solidFill>
                <a:srgbClr val="0000FF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4648201" y="1422384"/>
          <a:ext cx="4143403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3" name="Прямоугольник 7"/>
          <p:cNvSpPr>
            <a:spLocks noChangeArrowheads="1"/>
          </p:cNvSpPr>
          <p:nvPr/>
        </p:nvSpPr>
        <p:spPr bwMode="auto">
          <a:xfrm>
            <a:off x="971550" y="1052513"/>
            <a:ext cx="6786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660066"/>
                </a:solidFill>
                <a:latin typeface="Calibri" pitchFamily="34" charset="0"/>
              </a:rPr>
              <a:t>Провели опитування громадської думки</a:t>
            </a:r>
          </a:p>
          <a:p>
            <a:pPr algn="ctr"/>
            <a:r>
              <a:rPr lang="uk-UA" b="1" i="1">
                <a:solidFill>
                  <a:srgbClr val="660066"/>
                </a:solidFill>
                <a:latin typeface="Calibri" pitchFamily="34" charset="0"/>
              </a:rPr>
              <a:t>Чи знаєте ви, що спалювати листя заборонено?</a:t>
            </a:r>
            <a:r>
              <a:rPr lang="uk-UA" b="1">
                <a:solidFill>
                  <a:srgbClr val="660066"/>
                </a:solidFill>
                <a:latin typeface="Calibri" pitchFamily="34" charset="0"/>
              </a:rPr>
              <a:t> </a:t>
            </a:r>
            <a:r>
              <a:rPr lang="uk-UA">
                <a:latin typeface="Calibri" pitchFamily="34" charset="0"/>
              </a:rPr>
              <a:t>	</a:t>
            </a:r>
            <a:endParaRPr lang="ru-RU">
              <a:latin typeface="Calibri" pitchFamily="34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4848226" y="4208468"/>
          <a:ext cx="4286248" cy="2643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85" name="Прямоугольник 9"/>
          <p:cNvSpPr>
            <a:spLocks noChangeArrowheads="1"/>
          </p:cNvSpPr>
          <p:nvPr/>
        </p:nvSpPr>
        <p:spPr bwMode="auto">
          <a:xfrm>
            <a:off x="684213" y="3789363"/>
            <a:ext cx="82153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i="1">
                <a:solidFill>
                  <a:srgbClr val="660066"/>
                </a:solidFill>
                <a:latin typeface="Calibri" pitchFamily="34" charset="0"/>
              </a:rPr>
              <a:t>Чи знаєте Ви про існування законів України про заборону спалювання листя, та адміністративну відповідальність?</a:t>
            </a:r>
            <a:r>
              <a:rPr lang="uk-UA">
                <a:solidFill>
                  <a:srgbClr val="660066"/>
                </a:solidFill>
                <a:latin typeface="Calibri" pitchFamily="34" charset="0"/>
              </a:rPr>
              <a:t> 	</a:t>
            </a:r>
            <a:endParaRPr lang="ru-RU">
              <a:solidFill>
                <a:srgbClr val="660066"/>
              </a:solidFill>
              <a:latin typeface="Calibri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39750" y="4508500"/>
          <a:ext cx="4000500" cy="2143125"/>
        </p:xfrm>
        <a:graphic>
          <a:graphicData uri="http://schemas.openxmlformats.org/drawingml/2006/table">
            <a:tbl>
              <a:tblPr/>
              <a:tblGrid>
                <a:gridCol w="749300"/>
                <a:gridCol w="1084263"/>
                <a:gridCol w="1082675"/>
                <a:gridCol w="1084262"/>
              </a:tblGrid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відповіді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жителі м-рн Новомиколаївка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жителі м-рн Шкільний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жителі м-рн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Лелеківка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так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14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ні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86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79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всього опитаних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84213" y="1773238"/>
          <a:ext cx="3857625" cy="2071687"/>
        </p:xfrm>
        <a:graphic>
          <a:graphicData uri="http://schemas.openxmlformats.org/drawingml/2006/table">
            <a:tbl>
              <a:tblPr/>
              <a:tblGrid>
                <a:gridCol w="785812"/>
                <a:gridCol w="928688"/>
                <a:gridCol w="1000125"/>
                <a:gridCol w="1143000"/>
              </a:tblGrid>
              <a:tr h="7461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відповіді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жителі м-рн Новомиколаївка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жителі м-рн Шкільний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жителі м-рн Лелеківка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так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ні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62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58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всього опитаних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100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8000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603111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4663" y="0"/>
            <a:ext cx="2439337" cy="2908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928688"/>
          </a:xfrm>
        </p:spPr>
        <p:txBody>
          <a:bodyPr/>
          <a:lstStyle/>
          <a:p>
            <a:pPr eaLnBrk="1" hangingPunct="1"/>
            <a:r>
              <a:rPr lang="uk-UA" sz="2800" b="1" smtClean="0">
                <a:solidFill>
                  <a:srgbClr val="0000CC"/>
                </a:solidFill>
              </a:rPr>
              <a:t>Провели  рекламну компанію:</a:t>
            </a:r>
            <a:endParaRPr lang="ru-RU" sz="2800" b="1" smtClean="0">
              <a:solidFill>
                <a:srgbClr val="0000CC"/>
              </a:solidFill>
            </a:endParaRPr>
          </a:p>
        </p:txBody>
      </p:sp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285750" y="1071563"/>
            <a:ext cx="7929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Створили головний “ Персонаж ” рекламної компанії</a:t>
            </a:r>
            <a:endParaRPr lang="ru-RU" sz="240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8" name="Прямоугольник 5"/>
          <p:cNvSpPr>
            <a:spLocks noChangeArrowheads="1"/>
          </p:cNvSpPr>
          <p:nvPr/>
        </p:nvSpPr>
        <p:spPr bwMode="auto">
          <a:xfrm>
            <a:off x="285750" y="1643063"/>
            <a:ext cx="6572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Створили рекламний відеоролик</a:t>
            </a:r>
            <a:endParaRPr lang="ru-RU" sz="240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-214313" y="2081213"/>
            <a:ext cx="7715251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1" eaLnBrk="0" hangingPunct="0"/>
            <a:r>
              <a:rPr lang="uk-UA" sz="2400" b="1">
                <a:solidFill>
                  <a:srgbClr val="C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Виготовили і розповсюдили рекламну друковану  продукцію:</a:t>
            </a:r>
            <a:endParaRPr lang="ru-RU" sz="2400">
              <a:solidFill>
                <a:srgbClr val="CC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uk-UA" sz="2400" b="1">
                <a:solidFill>
                  <a:srgbClr val="C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-Настіні календарі;</a:t>
            </a:r>
            <a:endParaRPr lang="ru-RU" sz="240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b="1">
                <a:solidFill>
                  <a:srgbClr val="CC0000"/>
                </a:solidFill>
                <a:latin typeface="Times New Roman" pitchFamily="18" charset="0"/>
              </a:rPr>
              <a:t>	- </a:t>
            </a:r>
            <a:r>
              <a:rPr lang="uk-UA" sz="2400" b="1">
                <a:solidFill>
                  <a:srgbClr val="CC0000"/>
                </a:solidFill>
                <a:latin typeface="Times New Roman" pitchFamily="18" charset="0"/>
              </a:rPr>
              <a:t>Кишенькові календарі;</a:t>
            </a:r>
            <a:endParaRPr lang="ru-RU" sz="240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2400" b="1">
                <a:solidFill>
                  <a:srgbClr val="CC0000"/>
                </a:solidFill>
                <a:latin typeface="Times New Roman" pitchFamily="18" charset="0"/>
              </a:rPr>
              <a:t>	-Буклети </a:t>
            </a:r>
            <a:endParaRPr lang="uk-UA" sz="240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0" name="Рисунок 7" descr="F:\клімат\Календари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2565400"/>
            <a:ext cx="32512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home\Desktop\глоб пот\фото\PB011278.JPG"/>
          <p:cNvPicPr>
            <a:picLocks noChangeAspect="1" noChangeArrowheads="1"/>
          </p:cNvPicPr>
          <p:nvPr/>
        </p:nvPicPr>
        <p:blipFill>
          <a:blip r:embed="rId4" cstate="print"/>
          <a:srcRect l="22058"/>
          <a:stretch>
            <a:fillRect/>
          </a:stretch>
        </p:blipFill>
        <p:spPr bwMode="auto">
          <a:xfrm>
            <a:off x="0" y="4214818"/>
            <a:ext cx="3262703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621119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3714752"/>
            <a:ext cx="3317274" cy="2553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513" name="Group 2"/>
          <p:cNvGrpSpPr>
            <a:grpSpLocks/>
          </p:cNvGrpSpPr>
          <p:nvPr/>
        </p:nvGrpSpPr>
        <p:grpSpPr bwMode="auto">
          <a:xfrm>
            <a:off x="5508625" y="4941888"/>
            <a:ext cx="3455988" cy="1924050"/>
            <a:chOff x="1168" y="973"/>
            <a:chExt cx="6304" cy="4301"/>
          </a:xfrm>
        </p:grpSpPr>
        <p:sp>
          <p:nvSpPr>
            <p:cNvPr id="21514" name="AutoShape 3"/>
            <p:cNvSpPr>
              <a:spLocks noChangeArrowheads="1"/>
            </p:cNvSpPr>
            <p:nvPr/>
          </p:nvSpPr>
          <p:spPr bwMode="auto">
            <a:xfrm>
              <a:off x="1168" y="973"/>
              <a:ext cx="6304" cy="4301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round/>
              <a:headEnd/>
              <a:tailEnd/>
            </a:ln>
            <a:scene3d>
              <a:camera prst="legacyObliqueTopRight"/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B050"/>
              </a:extrusionClr>
            </a:sp3d>
          </p:spPr>
          <p:txBody>
            <a:bodyPr>
              <a:flatTx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15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401" y="1211"/>
              <a:ext cx="6071" cy="2253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algn="ctr"/>
              <a:r>
                <a:rPr lang="ru-RU" sz="3600" kern="10">
                  <a:ln w="12700">
                    <a:solidFill>
                      <a:srgbClr val="B2B2B2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520402"/>
                      </a:gs>
                      <a:gs pos="100000">
                        <a:srgbClr val="FFCC00"/>
                      </a:gs>
                    </a:gsLst>
                    <a:lin ang="5400000" scaled="1"/>
                  </a:gradFill>
                  <a:effectLst>
                    <a:outerShdw dist="35921" dir="2700000" sy="50000" rotWithShape="0">
                      <a:srgbClr val="875B0D">
                        <a:alpha val="70000"/>
                      </a:srgbClr>
                    </a:outerShdw>
                  </a:effectLst>
                  <a:latin typeface="Arial Black"/>
                </a:rPr>
                <a:t>Листя палити - </a:t>
              </a:r>
            </a:p>
            <a:p>
              <a:pPr algn="ctr"/>
              <a:r>
                <a:rPr lang="ru-RU" sz="3600" kern="10">
                  <a:ln w="12700">
                    <a:solidFill>
                      <a:srgbClr val="B2B2B2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520402"/>
                      </a:gs>
                      <a:gs pos="100000">
                        <a:srgbClr val="FFCC00"/>
                      </a:gs>
                    </a:gsLst>
                    <a:lin ang="5400000" scaled="1"/>
                  </a:gradFill>
                  <a:effectLst>
                    <a:outerShdw dist="35921" dir="2700000" sy="50000" rotWithShape="0">
                      <a:srgbClr val="875B0D">
                        <a:alpha val="70000"/>
                      </a:srgbClr>
                    </a:outerShdw>
                  </a:effectLst>
                  <a:latin typeface="Arial Black"/>
                </a:rPr>
                <a:t>штрафи платити</a:t>
              </a:r>
            </a:p>
          </p:txBody>
        </p:sp>
        <p:sp>
          <p:nvSpPr>
            <p:cNvPr id="22533" name="Oval 5" descr="Росток"/>
            <p:cNvSpPr>
              <a:spLocks noChangeArrowheads="1"/>
            </p:cNvSpPr>
            <p:nvPr/>
          </p:nvSpPr>
          <p:spPr bwMode="auto">
            <a:xfrm>
              <a:off x="5856" y="3872"/>
              <a:ext cx="1344" cy="1207"/>
            </a:xfrm>
            <a:prstGeom prst="ellipse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38100">
              <a:solidFill>
                <a:srgbClr val="974706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>
                <a:latin typeface="+mn-lt"/>
              </a:endParaRPr>
            </a:p>
          </p:txBody>
        </p:sp>
      </p:grpSp>
    </p:spTree>
  </p:cSld>
  <p:clrMapOvr>
    <a:masterClrMapping/>
  </p:clrMapOvr>
  <p:transition spd="slow" advTm="18000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588</Words>
  <Application>Microsoft Office PowerPoint</Application>
  <PresentationFormat>Экран (4:3)</PresentationFormat>
  <Paragraphs>201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Verdana</vt:lpstr>
      <vt:lpstr>Times New Roman</vt:lpstr>
      <vt:lpstr>Тема Office</vt:lpstr>
      <vt:lpstr>Формула</vt:lpstr>
      <vt:lpstr>Слайд 1</vt:lpstr>
      <vt:lpstr>Учасники проекту</vt:lpstr>
      <vt:lpstr>Карта несанкціонованих смітників м. Кіровограда Кіровський район (Новомиколаївка)</vt:lpstr>
      <vt:lpstr>Слайд 4</vt:lpstr>
      <vt:lpstr>Слайд 5</vt:lpstr>
      <vt:lpstr>Розпочали реєстр несанкціонованих сміттєзвалищ Кіровського району (Новомиколаївка) м. Кіровограда:</vt:lpstr>
      <vt:lpstr>Гай Десантників прибрано!</vt:lpstr>
      <vt:lpstr>Слайд 8</vt:lpstr>
      <vt:lpstr>Провели  рекламну компанію:</vt:lpstr>
      <vt:lpstr>Визначення (на основі соціологічного опитування населення мікрорайону Новомиколаївка) і нагородження грамотою мешканців  – «найкращих екологічних шкідників»</vt:lpstr>
      <vt:lpstr>Підготували та провели концерт присвячений Дню захисту навколишнього середовища </vt:lpstr>
      <vt:lpstr>Створили інформаційні бюлетені та листівки  для розповсюдження   серед мешканців приватного сектору районів Новомиколаївка, Лелеківка, Шкільний </vt:lpstr>
      <vt:lpstr>Встановлення інформаційних табличок</vt:lpstr>
      <vt:lpstr>  Звернулись до начальника з благоустрою міста Іванова В.А. з проханням допомогти у сприянні вивезення опалого листя з приватного сектора мікрорайонів міста</vt:lpstr>
      <vt:lpstr>Чому ми повинні перейматися проблемою спалення опалого листя?  Визначення газоподібних речовин, які утворюються під час спалювання сміття та опалого листя</vt:lpstr>
      <vt:lpstr> Дослід № 3 Якісне визначення карбон (IV)оксиду </vt:lpstr>
      <vt:lpstr>Результати реалізації проекту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Маюшка</dc:creator>
  <cp:lastModifiedBy>Comp311</cp:lastModifiedBy>
  <cp:revision>34</cp:revision>
  <dcterms:created xsi:type="dcterms:W3CDTF">2012-04-12T13:15:00Z</dcterms:created>
  <dcterms:modified xsi:type="dcterms:W3CDTF">2012-04-13T05:40:34Z</dcterms:modified>
</cp:coreProperties>
</file>